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56" r:id="rId5"/>
    <p:sldId id="262" r:id="rId6"/>
    <p:sldId id="263" r:id="rId7"/>
    <p:sldId id="265" r:id="rId8"/>
    <p:sldId id="267" r:id="rId9"/>
    <p:sldId id="268" r:id="rId10"/>
    <p:sldId id="269" r:id="rId11"/>
    <p:sldId id="270" r:id="rId12"/>
    <p:sldId id="271" r:id="rId13"/>
    <p:sldId id="27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16-Nov-23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16-Nov-23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16-Nov-23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16-Nov-23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16-Nov-23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16-Nov-23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16-Nov-23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16-Nov-23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16-Nov-23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16-Nov-23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16-Nov-23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16-Nov-23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16-Nov-23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16-Nov-23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16-Nov-23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16-Nov-23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16-Nov-23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16-Nov-23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16-Nov-23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xmlns="" id="{9648A932-5E17-4859-9FE3-70EB96EA5C70}"/>
              </a:ext>
            </a:extLst>
          </p:cNvPr>
          <p:cNvPicPr>
            <a:picLocks noChangeAspect="1"/>
          </p:cNvPicPr>
          <p:nvPr/>
        </p:nvPicPr>
        <p:blipFill rotWithShape="1">
          <a:blip r:embed="rId3">
            <a:alphaModFix amt="41000"/>
          </a:blip>
          <a:srcRect l="9091" t="3462" b="19929"/>
          <a:stretch/>
        </p:blipFill>
        <p:spPr>
          <a:xfrm>
            <a:off x="20" y="0"/>
            <a:ext cx="12191980" cy="6858000"/>
          </a:xfrm>
          <a:prstGeom prst="rect">
            <a:avLst/>
          </a:prstGeom>
        </p:spPr>
      </p:pic>
      <p:sp>
        <p:nvSpPr>
          <p:cNvPr id="3" name="Subtitle 2">
            <a:extLst>
              <a:ext uri="{FF2B5EF4-FFF2-40B4-BE49-F238E27FC236}">
                <a16:creationId xmlns:a16="http://schemas.microsoft.com/office/drawing/2014/main" xmlns="" id="{516A0C15-5BB2-41A2-BD46-E18F635D59B0}"/>
              </a:ext>
            </a:extLst>
          </p:cNvPr>
          <p:cNvSpPr>
            <a:spLocks noGrp="1"/>
          </p:cNvSpPr>
          <p:nvPr>
            <p:ph type="subTitle" idx="1"/>
          </p:nvPr>
        </p:nvSpPr>
        <p:spPr>
          <a:xfrm>
            <a:off x="915954" y="3105308"/>
            <a:ext cx="5693230" cy="1641490"/>
          </a:xfrm>
        </p:spPr>
        <p:txBody>
          <a:bodyPr>
            <a:noAutofit/>
          </a:bodyPr>
          <a:lstStyle/>
          <a:p>
            <a:pPr algn="l"/>
            <a:r>
              <a:rPr lang="en-US" sz="2400" b="1" dirty="0">
                <a:solidFill>
                  <a:schemeClr val="tx1"/>
                </a:solidFill>
              </a:rPr>
              <a:t>KEERTHANA BA </a:t>
            </a:r>
          </a:p>
          <a:p>
            <a:pPr algn="l"/>
            <a:r>
              <a:rPr lang="en-US" sz="2400" b="1" dirty="0">
                <a:solidFill>
                  <a:schemeClr val="tx1"/>
                </a:solidFill>
              </a:rPr>
              <a:t>MEGHANA S </a:t>
            </a:r>
          </a:p>
        </p:txBody>
      </p:sp>
      <p:sp>
        <p:nvSpPr>
          <p:cNvPr id="2" name="Title 1">
            <a:extLst>
              <a:ext uri="{FF2B5EF4-FFF2-40B4-BE49-F238E27FC236}">
                <a16:creationId xmlns:a16="http://schemas.microsoft.com/office/drawing/2014/main" xmlns="" id="{AF6636B6-A233-459A-95E5-DFBD46F360BC}"/>
              </a:ext>
            </a:extLst>
          </p:cNvPr>
          <p:cNvSpPr>
            <a:spLocks noGrp="1"/>
          </p:cNvSpPr>
          <p:nvPr>
            <p:ph type="ctrTitle"/>
          </p:nvPr>
        </p:nvSpPr>
        <p:spPr>
          <a:xfrm>
            <a:off x="251926" y="2035304"/>
            <a:ext cx="9144000" cy="896644"/>
          </a:xfrm>
        </p:spPr>
        <p:txBody>
          <a:bodyPr>
            <a:normAutofit fontScale="90000"/>
          </a:bodyPr>
          <a:lstStyle/>
          <a:p>
            <a:pPr algn="l"/>
            <a:r>
              <a:rPr lang="en-IN" sz="4900" b="1" dirty="0">
                <a:solidFill>
                  <a:schemeClr val="tx1"/>
                </a:solidFill>
                <a:effectLst/>
                <a:latin typeface="Constantia" panose="02030602050306030303" pitchFamily="18" charset="0"/>
                <a:ea typeface="Times New Roman" panose="02020603050405020304" pitchFamily="18" charset="0"/>
              </a:rPr>
              <a:t>Semantic Web in Health Care </a:t>
            </a:r>
            <a:r>
              <a:rPr lang="en-IN" sz="1800" dirty="0">
                <a:solidFill>
                  <a:srgbClr val="000000"/>
                </a:solidFill>
                <a:effectLst/>
                <a:latin typeface="Times New Roman" panose="02020603050405020304" pitchFamily="18" charset="0"/>
                <a:ea typeface="Times New Roman" panose="02020603050405020304" pitchFamily="18" charset="0"/>
              </a:rPr>
              <a:t/>
            </a:r>
            <a:br>
              <a:rPr lang="en-IN" sz="1800" dirty="0">
                <a:solidFill>
                  <a:srgbClr val="000000"/>
                </a:solidFill>
                <a:effectLst/>
                <a:latin typeface="Times New Roman" panose="02020603050405020304" pitchFamily="18" charset="0"/>
                <a:ea typeface="Times New Roman" panose="02020603050405020304" pitchFamily="18" charset="0"/>
              </a:rPr>
            </a:br>
            <a:endParaRPr lang="en-US" dirty="0"/>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E31B79F2-32B6-8425-0BA6-D9AD4EDC2024}"/>
              </a:ext>
            </a:extLst>
          </p:cNvPr>
          <p:cNvPicPr>
            <a:picLocks noChangeAspect="1"/>
          </p:cNvPicPr>
          <p:nvPr/>
        </p:nvPicPr>
        <p:blipFill>
          <a:blip r:embed="rId2"/>
          <a:stretch>
            <a:fillRect/>
          </a:stretch>
        </p:blipFill>
        <p:spPr>
          <a:xfrm>
            <a:off x="0" y="0"/>
            <a:ext cx="12192000" cy="6857999"/>
          </a:xfrm>
          <a:prstGeom prst="rect">
            <a:avLst/>
          </a:prstGeom>
        </p:spPr>
      </p:pic>
      <p:sp>
        <p:nvSpPr>
          <p:cNvPr id="4" name="TextBox 3">
            <a:extLst>
              <a:ext uri="{FF2B5EF4-FFF2-40B4-BE49-F238E27FC236}">
                <a16:creationId xmlns:a16="http://schemas.microsoft.com/office/drawing/2014/main" xmlns="" id="{2EC372B1-9B0C-F361-4F82-8105F901BA51}"/>
              </a:ext>
            </a:extLst>
          </p:cNvPr>
          <p:cNvSpPr txBox="1"/>
          <p:nvPr/>
        </p:nvSpPr>
        <p:spPr>
          <a:xfrm>
            <a:off x="3728356" y="2845063"/>
            <a:ext cx="6172200" cy="923330"/>
          </a:xfrm>
          <a:prstGeom prst="rect">
            <a:avLst/>
          </a:prstGeom>
          <a:noFill/>
        </p:spPr>
        <p:txBody>
          <a:bodyPr wrap="square">
            <a:spAutoFit/>
          </a:bodyPr>
          <a:lstStyle/>
          <a:p>
            <a:r>
              <a:rPr lang="en-IN" sz="5400" b="1" i="1" dirty="0">
                <a:latin typeface="Constantia" panose="02030602050306030303" pitchFamily="18" charset="0"/>
              </a:rPr>
              <a:t>Thank you</a:t>
            </a:r>
          </a:p>
        </p:txBody>
      </p:sp>
    </p:spTree>
    <p:extLst>
      <p:ext uri="{BB962C8B-B14F-4D97-AF65-F5344CB8AC3E}">
        <p14:creationId xmlns:p14="http://schemas.microsoft.com/office/powerpoint/2010/main" val="1465711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xmlns="" id="{692B3DD6-F115-484E-A49B-A9F70B6E8A2E}"/>
              </a:ext>
            </a:extLst>
          </p:cNvPr>
          <p:cNvPicPr>
            <a:picLocks noChangeAspect="1"/>
          </p:cNvPicPr>
          <p:nvPr/>
        </p:nvPicPr>
        <p:blipFill rotWithShape="1">
          <a:blip r:embed="rId3">
            <a:alphaModFix amt="25000"/>
          </a:blip>
          <a:srcRect b="15730"/>
          <a:stretch/>
        </p:blipFill>
        <p:spPr>
          <a:xfrm>
            <a:off x="20" y="0"/>
            <a:ext cx="12191980" cy="6858000"/>
          </a:xfrm>
          <a:prstGeom prst="rect">
            <a:avLst/>
          </a:prstGeom>
        </p:spPr>
      </p:pic>
      <p:sp>
        <p:nvSpPr>
          <p:cNvPr id="2" name="Title 1">
            <a:extLst>
              <a:ext uri="{FF2B5EF4-FFF2-40B4-BE49-F238E27FC236}">
                <a16:creationId xmlns:a16="http://schemas.microsoft.com/office/drawing/2014/main" xmlns="" id="{3312E85E-DDC7-4684-AF8D-342EF677FB0D}"/>
              </a:ext>
            </a:extLst>
          </p:cNvPr>
          <p:cNvSpPr>
            <a:spLocks noGrp="1"/>
          </p:cNvSpPr>
          <p:nvPr>
            <p:ph type="title"/>
          </p:nvPr>
        </p:nvSpPr>
        <p:spPr>
          <a:xfrm>
            <a:off x="447870" y="150521"/>
            <a:ext cx="3525416" cy="1325563"/>
          </a:xfrm>
        </p:spPr>
        <p:txBody>
          <a:bodyPr>
            <a:normAutofit/>
          </a:bodyPr>
          <a:lstStyle/>
          <a:p>
            <a:pPr algn="ctr"/>
            <a:r>
              <a:rPr lang="en-US" sz="3200" dirty="0">
                <a:latin typeface="Constantia" panose="02030602050306030303" pitchFamily="18" charset="0"/>
              </a:rPr>
              <a:t>INTRODUCTION</a:t>
            </a:r>
          </a:p>
        </p:txBody>
      </p:sp>
      <p:sp>
        <p:nvSpPr>
          <p:cNvPr id="5" name="Content Placeholder 4">
            <a:extLst>
              <a:ext uri="{FF2B5EF4-FFF2-40B4-BE49-F238E27FC236}">
                <a16:creationId xmlns:a16="http://schemas.microsoft.com/office/drawing/2014/main" xmlns="" id="{366EC8A4-D469-517E-3544-1DA170B1D4AD}"/>
              </a:ext>
            </a:extLst>
          </p:cNvPr>
          <p:cNvSpPr>
            <a:spLocks noGrp="1"/>
          </p:cNvSpPr>
          <p:nvPr>
            <p:ph idx="1"/>
          </p:nvPr>
        </p:nvSpPr>
        <p:spPr>
          <a:xfrm>
            <a:off x="205600" y="1626605"/>
            <a:ext cx="6419135" cy="3520816"/>
          </a:xfrm>
        </p:spPr>
        <p:txBody>
          <a:bodyPr/>
          <a:lstStyle/>
          <a:p>
            <a:r>
              <a:rPr lang="en-US" dirty="0">
                <a:latin typeface="Constantia" panose="02030602050306030303" pitchFamily="18" charset="0"/>
              </a:rPr>
              <a:t>Semantics Web technology provides tools that facilitate the handling and exchange of information between </a:t>
            </a:r>
            <a:r>
              <a:rPr lang="en-US" dirty="0" err="1">
                <a:latin typeface="Constantia" panose="02030602050306030303" pitchFamily="18" charset="0"/>
              </a:rPr>
              <a:t>systemsVocabularies</a:t>
            </a:r>
            <a:r>
              <a:rPr lang="en-US" dirty="0">
                <a:latin typeface="Constantia" panose="02030602050306030303" pitchFamily="18" charset="0"/>
              </a:rPr>
              <a:t> define the ideas and </a:t>
            </a:r>
            <a:r>
              <a:rPr lang="en-US" dirty="0" err="1">
                <a:latin typeface="Constantia" panose="02030602050306030303" pitchFamily="18" charset="0"/>
              </a:rPr>
              <a:t>relationships.ontology</a:t>
            </a:r>
            <a:r>
              <a:rPr lang="en-US" dirty="0">
                <a:latin typeface="Constantia" panose="02030602050306030303" pitchFamily="18" charset="0"/>
              </a:rPr>
              <a:t>-The formal description of knowledge as a collection of ideas and their interactions</a:t>
            </a:r>
            <a:r>
              <a:rPr lang="en-US" dirty="0"/>
              <a:t>. </a:t>
            </a:r>
            <a:endParaRPr lang="en-IN" dirty="0"/>
          </a:p>
        </p:txBody>
      </p:sp>
      <p:pic>
        <p:nvPicPr>
          <p:cNvPr id="6" name="Picture 5">
            <a:extLst>
              <a:ext uri="{FF2B5EF4-FFF2-40B4-BE49-F238E27FC236}">
                <a16:creationId xmlns:a16="http://schemas.microsoft.com/office/drawing/2014/main" xmlns="" id="{5646082A-D41F-C911-FCA7-562D2060C264}"/>
              </a:ext>
            </a:extLst>
          </p:cNvPr>
          <p:cNvPicPr>
            <a:picLocks noChangeAspect="1"/>
          </p:cNvPicPr>
          <p:nvPr/>
        </p:nvPicPr>
        <p:blipFill>
          <a:blip r:embed="rId4"/>
          <a:stretch>
            <a:fillRect/>
          </a:stretch>
        </p:blipFill>
        <p:spPr>
          <a:xfrm>
            <a:off x="7257661" y="1542630"/>
            <a:ext cx="4301412" cy="322531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92957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AD22E353-C8B7-6966-3BFB-42E76F94DD1A}"/>
              </a:ext>
            </a:extLst>
          </p:cNvPr>
          <p:cNvPicPr>
            <a:picLocks noChangeAspect="1"/>
          </p:cNvPicPr>
          <p:nvPr/>
        </p:nvPicPr>
        <p:blipFill>
          <a:blip r:embed="rId2"/>
          <a:stretch>
            <a:fillRect/>
          </a:stretch>
        </p:blipFill>
        <p:spPr>
          <a:xfrm>
            <a:off x="0" y="0"/>
            <a:ext cx="12192000" cy="6857999"/>
          </a:xfrm>
          <a:prstGeom prst="rect">
            <a:avLst/>
          </a:prstGeom>
        </p:spPr>
      </p:pic>
      <p:sp>
        <p:nvSpPr>
          <p:cNvPr id="8" name="TextBox 7">
            <a:extLst>
              <a:ext uri="{FF2B5EF4-FFF2-40B4-BE49-F238E27FC236}">
                <a16:creationId xmlns:a16="http://schemas.microsoft.com/office/drawing/2014/main" xmlns="" id="{C5DF91B8-11FE-72C4-3733-D46B3BF1E95B}"/>
              </a:ext>
            </a:extLst>
          </p:cNvPr>
          <p:cNvSpPr txBox="1"/>
          <p:nvPr/>
        </p:nvSpPr>
        <p:spPr>
          <a:xfrm>
            <a:off x="326570" y="1225428"/>
            <a:ext cx="6176864" cy="3539430"/>
          </a:xfrm>
          <a:prstGeom prst="rect">
            <a:avLst/>
          </a:prstGeom>
          <a:noFill/>
        </p:spPr>
        <p:txBody>
          <a:bodyPr wrap="square">
            <a:spAutoFit/>
          </a:bodyPr>
          <a:lstStyle/>
          <a:p>
            <a:r>
              <a:rPr lang="en-US" sz="2800" dirty="0">
                <a:latin typeface="Constantia" panose="02030602050306030303" pitchFamily="18" charset="0"/>
              </a:rPr>
              <a:t>Healthcare information systems need to adapt to the challenges that lie in the process of health data management, such as scale</a:t>
            </a:r>
            <a:r>
              <a:rPr lang="en-US" sz="2800" dirty="0" smtClean="0">
                <a:latin typeface="Constantia" panose="02030602050306030303" pitchFamily="18" charset="0"/>
              </a:rPr>
              <a:t>, speed</a:t>
            </a:r>
            <a:r>
              <a:rPr lang="en-US" sz="2800" dirty="0">
                <a:latin typeface="Constantia" panose="02030602050306030303" pitchFamily="18" charset="0"/>
              </a:rPr>
              <a:t>, and diversity, and use new methods and techniques to manage and process this data to obtain useful information </a:t>
            </a:r>
            <a:r>
              <a:rPr lang="en-US" sz="2800" dirty="0" smtClean="0">
                <a:latin typeface="Constantia" panose="02030602050306030303" pitchFamily="18" charset="0"/>
              </a:rPr>
              <a:t>and knowledge</a:t>
            </a:r>
            <a:r>
              <a:rPr lang="en-US" sz="2800" dirty="0">
                <a:latin typeface="Constantia" panose="02030602050306030303" pitchFamily="18" charset="0"/>
              </a:rPr>
              <a:t>.</a:t>
            </a:r>
            <a:r>
              <a:rPr lang="en-US" dirty="0"/>
              <a:t>. </a:t>
            </a:r>
            <a:endParaRPr lang="en-IN" dirty="0"/>
          </a:p>
        </p:txBody>
      </p:sp>
      <p:pic>
        <p:nvPicPr>
          <p:cNvPr id="9" name="Picture 8">
            <a:extLst>
              <a:ext uri="{FF2B5EF4-FFF2-40B4-BE49-F238E27FC236}">
                <a16:creationId xmlns:a16="http://schemas.microsoft.com/office/drawing/2014/main" xmlns="" id="{58953CC6-BAAC-AF8E-B0AE-71D73287ACF5}"/>
              </a:ext>
            </a:extLst>
          </p:cNvPr>
          <p:cNvPicPr>
            <a:picLocks noChangeAspect="1"/>
          </p:cNvPicPr>
          <p:nvPr/>
        </p:nvPicPr>
        <p:blipFill>
          <a:blip r:embed="rId3"/>
          <a:stretch>
            <a:fillRect/>
          </a:stretch>
        </p:blipFill>
        <p:spPr>
          <a:xfrm>
            <a:off x="6956942" y="1140392"/>
            <a:ext cx="4781550" cy="39147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38195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34E412EA-1F1B-047A-1198-7D3CB1FA59A1}"/>
              </a:ext>
            </a:extLst>
          </p:cNvPr>
          <p:cNvPicPr>
            <a:picLocks noChangeAspect="1"/>
          </p:cNvPicPr>
          <p:nvPr/>
        </p:nvPicPr>
        <p:blipFill>
          <a:blip r:embed="rId2"/>
          <a:stretch>
            <a:fillRect/>
          </a:stretch>
        </p:blipFill>
        <p:spPr>
          <a:xfrm>
            <a:off x="0" y="1"/>
            <a:ext cx="12192000" cy="6857999"/>
          </a:xfrm>
          <a:prstGeom prst="rect">
            <a:avLst/>
          </a:prstGeom>
        </p:spPr>
      </p:pic>
      <p:pic>
        <p:nvPicPr>
          <p:cNvPr id="4" name="Picture 3">
            <a:extLst>
              <a:ext uri="{FF2B5EF4-FFF2-40B4-BE49-F238E27FC236}">
                <a16:creationId xmlns:a16="http://schemas.microsoft.com/office/drawing/2014/main" xmlns="" id="{456B9D68-3C6B-56EF-E33D-6CFF568E5FE7}"/>
              </a:ext>
            </a:extLst>
          </p:cNvPr>
          <p:cNvPicPr>
            <a:picLocks noChangeAspect="1"/>
          </p:cNvPicPr>
          <p:nvPr/>
        </p:nvPicPr>
        <p:blipFill>
          <a:blip r:embed="rId3"/>
          <a:stretch>
            <a:fillRect/>
          </a:stretch>
        </p:blipFill>
        <p:spPr>
          <a:xfrm>
            <a:off x="1542913" y="1436731"/>
            <a:ext cx="8864352" cy="465165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Box 5">
            <a:extLst>
              <a:ext uri="{FF2B5EF4-FFF2-40B4-BE49-F238E27FC236}">
                <a16:creationId xmlns:a16="http://schemas.microsoft.com/office/drawing/2014/main" xmlns="" id="{F28BF0AF-F5DE-18D1-E85B-6CE26010BEB6}"/>
              </a:ext>
            </a:extLst>
          </p:cNvPr>
          <p:cNvSpPr txBox="1"/>
          <p:nvPr/>
        </p:nvSpPr>
        <p:spPr>
          <a:xfrm>
            <a:off x="2162368" y="474224"/>
            <a:ext cx="7625443" cy="584775"/>
          </a:xfrm>
          <a:prstGeom prst="rect">
            <a:avLst/>
          </a:prstGeom>
          <a:noFill/>
        </p:spPr>
        <p:txBody>
          <a:bodyPr wrap="square">
            <a:spAutoFit/>
          </a:bodyPr>
          <a:lstStyle/>
          <a:p>
            <a:pPr algn="ctr"/>
            <a:r>
              <a:rPr lang="en-IN" sz="3200" b="1" dirty="0">
                <a:latin typeface="Constantia" panose="02030602050306030303" pitchFamily="18" charset="0"/>
              </a:rPr>
              <a:t>SEMANTIC WEB ARCHITECTURE </a:t>
            </a:r>
          </a:p>
        </p:txBody>
      </p:sp>
    </p:spTree>
    <p:extLst>
      <p:ext uri="{BB962C8B-B14F-4D97-AF65-F5344CB8AC3E}">
        <p14:creationId xmlns:p14="http://schemas.microsoft.com/office/powerpoint/2010/main" val="216616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4F8C6305-7BD7-528C-868B-48FE1D21CF16}"/>
              </a:ext>
            </a:extLst>
          </p:cNvPr>
          <p:cNvPicPr>
            <a:picLocks noChangeAspect="1"/>
          </p:cNvPicPr>
          <p:nvPr/>
        </p:nvPicPr>
        <p:blipFill>
          <a:blip r:embed="rId2"/>
          <a:stretch>
            <a:fillRect/>
          </a:stretch>
        </p:blipFill>
        <p:spPr>
          <a:xfrm>
            <a:off x="0" y="1"/>
            <a:ext cx="12192000" cy="6857999"/>
          </a:xfrm>
          <a:prstGeom prst="rect">
            <a:avLst/>
          </a:prstGeom>
        </p:spPr>
      </p:pic>
      <p:sp>
        <p:nvSpPr>
          <p:cNvPr id="4" name="TextBox 3">
            <a:extLst>
              <a:ext uri="{FF2B5EF4-FFF2-40B4-BE49-F238E27FC236}">
                <a16:creationId xmlns:a16="http://schemas.microsoft.com/office/drawing/2014/main" xmlns="" id="{AE3A9BC6-9ADB-C516-4E90-8F6C31FFADBE}"/>
              </a:ext>
            </a:extLst>
          </p:cNvPr>
          <p:cNvSpPr txBox="1"/>
          <p:nvPr/>
        </p:nvSpPr>
        <p:spPr>
          <a:xfrm>
            <a:off x="762778" y="277199"/>
            <a:ext cx="6172200" cy="830997"/>
          </a:xfrm>
          <a:prstGeom prst="rect">
            <a:avLst/>
          </a:prstGeom>
          <a:noFill/>
        </p:spPr>
        <p:txBody>
          <a:bodyPr wrap="square">
            <a:spAutoFit/>
          </a:bodyPr>
          <a:lstStyle/>
          <a:p>
            <a:r>
              <a:rPr lang="en-IN" sz="4800" b="1" u="sng" dirty="0">
                <a:latin typeface="Constantia" panose="02030602050306030303" pitchFamily="18" charset="0"/>
              </a:rPr>
              <a:t>keywords</a:t>
            </a:r>
          </a:p>
        </p:txBody>
      </p:sp>
      <p:sp>
        <p:nvSpPr>
          <p:cNvPr id="6" name="TextBox 5">
            <a:extLst>
              <a:ext uri="{FF2B5EF4-FFF2-40B4-BE49-F238E27FC236}">
                <a16:creationId xmlns:a16="http://schemas.microsoft.com/office/drawing/2014/main" xmlns="" id="{912E2F9F-D2B3-7120-847C-62342B04F853}"/>
              </a:ext>
            </a:extLst>
          </p:cNvPr>
          <p:cNvSpPr txBox="1"/>
          <p:nvPr/>
        </p:nvSpPr>
        <p:spPr>
          <a:xfrm>
            <a:off x="251926" y="1385394"/>
            <a:ext cx="10935478" cy="5016758"/>
          </a:xfrm>
          <a:prstGeom prst="rect">
            <a:avLst/>
          </a:prstGeom>
          <a:noFill/>
        </p:spPr>
        <p:txBody>
          <a:bodyPr wrap="square">
            <a:spAutoFit/>
          </a:bodyPr>
          <a:lstStyle/>
          <a:p>
            <a:r>
              <a:rPr lang="en-US" sz="2000" b="1" dirty="0">
                <a:latin typeface="Constantia" panose="02030602050306030303" pitchFamily="18" charset="0"/>
              </a:rPr>
              <a:t>URI and Unicode layer</a:t>
            </a:r>
            <a:r>
              <a:rPr lang="en-US" sz="2000" dirty="0">
                <a:latin typeface="Constantia" panose="02030602050306030303" pitchFamily="18" charset="0"/>
              </a:rPr>
              <a:t>: This layer provides a straightforward and protractile means for distinguishing resources</a:t>
            </a:r>
          </a:p>
          <a:p>
            <a:endParaRPr lang="en-US" sz="2000" dirty="0">
              <a:latin typeface="Constantia" panose="02030602050306030303" pitchFamily="18" charset="0"/>
            </a:endParaRPr>
          </a:p>
          <a:p>
            <a:r>
              <a:rPr lang="en-US" sz="2000" dirty="0">
                <a:latin typeface="Constantia" panose="02030602050306030303" pitchFamily="18" charset="0"/>
              </a:rPr>
              <a:t> </a:t>
            </a:r>
            <a:r>
              <a:rPr lang="en-US" sz="2000" b="1" dirty="0">
                <a:latin typeface="Constantia" panose="02030602050306030303" pitchFamily="18" charset="0"/>
              </a:rPr>
              <a:t>XML layer: </a:t>
            </a:r>
            <a:r>
              <a:rPr lang="en-US" sz="2000" dirty="0">
                <a:latin typeface="Constantia" panose="02030602050306030303" pitchFamily="18" charset="0"/>
              </a:rPr>
              <a:t>This layer describes what is within the document, not what the documents sound like, whereas XML Schema provides grammars for legal XML documents.</a:t>
            </a:r>
          </a:p>
          <a:p>
            <a:endParaRPr lang="en-US" sz="2000" dirty="0">
              <a:latin typeface="Constantia" panose="02030602050306030303" pitchFamily="18" charset="0"/>
            </a:endParaRPr>
          </a:p>
          <a:p>
            <a:r>
              <a:rPr lang="en-US" sz="2000" dirty="0">
                <a:latin typeface="Constantia" panose="02030602050306030303" pitchFamily="18" charset="0"/>
              </a:rPr>
              <a:t> </a:t>
            </a:r>
            <a:r>
              <a:rPr lang="en-US" sz="2000" b="1" dirty="0">
                <a:latin typeface="Constantia" panose="02030602050306030303" pitchFamily="18" charset="0"/>
              </a:rPr>
              <a:t>Proof layer: </a:t>
            </a:r>
            <a:r>
              <a:rPr lang="en-US" sz="2000" dirty="0">
                <a:latin typeface="Constantia" panose="02030602050306030303" pitchFamily="18" charset="0"/>
              </a:rPr>
              <a:t>This layer is employed for checking the validity of specific statements.</a:t>
            </a:r>
          </a:p>
          <a:p>
            <a:endParaRPr lang="en-US" sz="2000" dirty="0">
              <a:latin typeface="Constantia" panose="02030602050306030303" pitchFamily="18" charset="0"/>
            </a:endParaRPr>
          </a:p>
          <a:p>
            <a:r>
              <a:rPr lang="en-US" sz="2000" b="1" dirty="0">
                <a:latin typeface="Constantia" panose="02030602050306030303" pitchFamily="18" charset="0"/>
              </a:rPr>
              <a:t>Trust layer: </a:t>
            </a:r>
            <a:r>
              <a:rPr lang="en-US" sz="2000" dirty="0">
                <a:latin typeface="Constantia" panose="02030602050306030303" pitchFamily="18" charset="0"/>
              </a:rPr>
              <a:t>It is speculated to give a mechanism for trust and confidence between info sources and parities.</a:t>
            </a:r>
          </a:p>
          <a:p>
            <a:endParaRPr lang="en-US" sz="2000" dirty="0">
              <a:latin typeface="Constantia" panose="02030602050306030303" pitchFamily="18" charset="0"/>
            </a:endParaRPr>
          </a:p>
          <a:p>
            <a:r>
              <a:rPr lang="en-IN" sz="2000" b="1" dirty="0">
                <a:effectLst/>
                <a:latin typeface="Constantia" panose="02030602050306030303" pitchFamily="18" charset="0"/>
                <a:ea typeface="Times New Roman" panose="02020603050405020304" pitchFamily="18" charset="0"/>
              </a:rPr>
              <a:t>Program and Applications layer</a:t>
            </a:r>
          </a:p>
          <a:p>
            <a:endParaRPr lang="en-IN" sz="2000" b="1" dirty="0">
              <a:effectLst/>
              <a:latin typeface="Constantia" panose="02030602050306030303" pitchFamily="18" charset="0"/>
              <a:ea typeface="Times New Roman" panose="02020603050405020304" pitchFamily="18" charset="0"/>
            </a:endParaRPr>
          </a:p>
          <a:p>
            <a:r>
              <a:rPr lang="en-IN" sz="2000" b="1" dirty="0">
                <a:effectLst/>
                <a:latin typeface="Constantia" panose="02030602050306030303" pitchFamily="18" charset="0"/>
                <a:ea typeface="Times New Roman" panose="02020603050405020304" pitchFamily="18" charset="0"/>
              </a:rPr>
              <a:t>Vertical layers</a:t>
            </a:r>
          </a:p>
          <a:p>
            <a:endParaRPr lang="en-IN" sz="2000" b="1" dirty="0">
              <a:effectLst/>
              <a:latin typeface="Constantia" panose="02030602050306030303" pitchFamily="18" charset="0"/>
              <a:ea typeface="Times New Roman" panose="02020603050405020304" pitchFamily="18" charset="0"/>
            </a:endParaRPr>
          </a:p>
          <a:p>
            <a:r>
              <a:rPr lang="en-IN" sz="2000" b="1" dirty="0">
                <a:effectLst/>
                <a:latin typeface="Constantia" panose="02030602050306030303" pitchFamily="18" charset="0"/>
                <a:ea typeface="Times New Roman" panose="02020603050405020304" pitchFamily="18" charset="0"/>
              </a:rPr>
              <a:t>Digital signature</a:t>
            </a:r>
            <a:endParaRPr lang="en-IN" sz="2000" dirty="0">
              <a:latin typeface="Constantia" panose="02030602050306030303" pitchFamily="18" charset="0"/>
            </a:endParaRPr>
          </a:p>
        </p:txBody>
      </p:sp>
    </p:spTree>
    <p:extLst>
      <p:ext uri="{BB962C8B-B14F-4D97-AF65-F5344CB8AC3E}">
        <p14:creationId xmlns:p14="http://schemas.microsoft.com/office/powerpoint/2010/main" val="42919382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2C010EEE-6D74-0377-3936-6056DA8990D0}"/>
              </a:ext>
            </a:extLst>
          </p:cNvPr>
          <p:cNvPicPr>
            <a:picLocks noChangeAspect="1"/>
          </p:cNvPicPr>
          <p:nvPr/>
        </p:nvPicPr>
        <p:blipFill>
          <a:blip r:embed="rId2"/>
          <a:stretch>
            <a:fillRect/>
          </a:stretch>
        </p:blipFill>
        <p:spPr>
          <a:xfrm>
            <a:off x="0" y="0"/>
            <a:ext cx="12192000" cy="6857999"/>
          </a:xfrm>
          <a:prstGeom prst="rect">
            <a:avLst/>
          </a:prstGeom>
        </p:spPr>
      </p:pic>
      <p:pic>
        <p:nvPicPr>
          <p:cNvPr id="4" name="Picture 3">
            <a:extLst>
              <a:ext uri="{FF2B5EF4-FFF2-40B4-BE49-F238E27FC236}">
                <a16:creationId xmlns:a16="http://schemas.microsoft.com/office/drawing/2014/main" xmlns="" id="{50269FDB-5DC3-CAEE-EBDF-30B257E2D80A}"/>
              </a:ext>
            </a:extLst>
          </p:cNvPr>
          <p:cNvPicPr>
            <a:picLocks noChangeAspect="1"/>
          </p:cNvPicPr>
          <p:nvPr/>
        </p:nvPicPr>
        <p:blipFill>
          <a:blip r:embed="rId3"/>
          <a:stretch>
            <a:fillRect/>
          </a:stretch>
        </p:blipFill>
        <p:spPr>
          <a:xfrm>
            <a:off x="380544" y="266922"/>
            <a:ext cx="10516511" cy="1322947"/>
          </a:xfrm>
          <a:prstGeom prst="rect">
            <a:avLst/>
          </a:prstGeom>
        </p:spPr>
      </p:pic>
      <p:sp>
        <p:nvSpPr>
          <p:cNvPr id="6" name="TextBox 5">
            <a:extLst>
              <a:ext uri="{FF2B5EF4-FFF2-40B4-BE49-F238E27FC236}">
                <a16:creationId xmlns:a16="http://schemas.microsoft.com/office/drawing/2014/main" xmlns="" id="{67B02622-281C-7449-07C0-F87D3DFFF823}"/>
              </a:ext>
            </a:extLst>
          </p:cNvPr>
          <p:cNvSpPr txBox="1"/>
          <p:nvPr/>
        </p:nvSpPr>
        <p:spPr>
          <a:xfrm>
            <a:off x="380544" y="1763485"/>
            <a:ext cx="6172200" cy="3785652"/>
          </a:xfrm>
          <a:prstGeom prst="rect">
            <a:avLst/>
          </a:prstGeom>
          <a:noFill/>
        </p:spPr>
        <p:txBody>
          <a:bodyPr wrap="square">
            <a:spAutoFit/>
          </a:bodyPr>
          <a:lstStyle/>
          <a:p>
            <a:r>
              <a:rPr lang="en-US" sz="2400" dirty="0">
                <a:latin typeface="Constantia" panose="02030602050306030303" pitchFamily="18" charset="0"/>
              </a:rPr>
              <a:t>The ability to communicate amongst information systems is one of the most challenging tasks in healthcare. When paper-based medical records were preserved in folders, there existed a plethora of useful information that had no relation to one another. One of the most important characteristics of ontologies is that they enable automated data reasoning by including the crucial links between concepts</a:t>
            </a:r>
          </a:p>
        </p:txBody>
      </p:sp>
      <p:pic>
        <p:nvPicPr>
          <p:cNvPr id="7" name="Picture 6">
            <a:extLst>
              <a:ext uri="{FF2B5EF4-FFF2-40B4-BE49-F238E27FC236}">
                <a16:creationId xmlns:a16="http://schemas.microsoft.com/office/drawing/2014/main" xmlns="" id="{1C769D16-0CAC-8014-9DC3-7C8BA9DA3809}"/>
              </a:ext>
            </a:extLst>
          </p:cNvPr>
          <p:cNvPicPr>
            <a:picLocks noChangeAspect="1"/>
          </p:cNvPicPr>
          <p:nvPr/>
        </p:nvPicPr>
        <p:blipFill>
          <a:blip r:embed="rId4"/>
          <a:stretch>
            <a:fillRect/>
          </a:stretch>
        </p:blipFill>
        <p:spPr>
          <a:xfrm>
            <a:off x="6933288" y="1944182"/>
            <a:ext cx="4857750" cy="33337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544940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73B565B3-4CCB-C80C-662C-8BD2665F4922}"/>
              </a:ext>
            </a:extLst>
          </p:cNvPr>
          <p:cNvPicPr>
            <a:picLocks noChangeAspect="1"/>
          </p:cNvPicPr>
          <p:nvPr/>
        </p:nvPicPr>
        <p:blipFill>
          <a:blip r:embed="rId2"/>
          <a:stretch>
            <a:fillRect/>
          </a:stretch>
        </p:blipFill>
        <p:spPr>
          <a:xfrm>
            <a:off x="0" y="1"/>
            <a:ext cx="12192000" cy="6857999"/>
          </a:xfrm>
          <a:prstGeom prst="rect">
            <a:avLst/>
          </a:prstGeom>
        </p:spPr>
      </p:pic>
      <p:pic>
        <p:nvPicPr>
          <p:cNvPr id="5" name="Picture 4">
            <a:extLst>
              <a:ext uri="{FF2B5EF4-FFF2-40B4-BE49-F238E27FC236}">
                <a16:creationId xmlns:a16="http://schemas.microsoft.com/office/drawing/2014/main" xmlns="" id="{982495DC-F761-75E2-E166-A7222F3AF597}"/>
              </a:ext>
            </a:extLst>
          </p:cNvPr>
          <p:cNvPicPr>
            <a:picLocks noChangeAspect="1"/>
          </p:cNvPicPr>
          <p:nvPr/>
        </p:nvPicPr>
        <p:blipFill>
          <a:blip r:embed="rId3"/>
          <a:stretch>
            <a:fillRect/>
          </a:stretch>
        </p:blipFill>
        <p:spPr>
          <a:xfrm>
            <a:off x="1110343" y="1698171"/>
            <a:ext cx="10002416" cy="4655975"/>
          </a:xfrm>
          <a:prstGeom prst="rect">
            <a:avLst/>
          </a:prstGeom>
        </p:spPr>
      </p:pic>
      <p:sp>
        <p:nvSpPr>
          <p:cNvPr id="7" name="TextBox 6">
            <a:extLst>
              <a:ext uri="{FF2B5EF4-FFF2-40B4-BE49-F238E27FC236}">
                <a16:creationId xmlns:a16="http://schemas.microsoft.com/office/drawing/2014/main" xmlns="" id="{B4C51244-7504-43AB-9A9E-2B74D1250F12}"/>
              </a:ext>
            </a:extLst>
          </p:cNvPr>
          <p:cNvSpPr txBox="1"/>
          <p:nvPr/>
        </p:nvSpPr>
        <p:spPr>
          <a:xfrm>
            <a:off x="419878" y="587476"/>
            <a:ext cx="11215395" cy="584775"/>
          </a:xfrm>
          <a:prstGeom prst="rect">
            <a:avLst/>
          </a:prstGeom>
          <a:noFill/>
        </p:spPr>
        <p:txBody>
          <a:bodyPr wrap="square">
            <a:spAutoFit/>
          </a:bodyPr>
          <a:lstStyle/>
          <a:p>
            <a:pPr algn="ctr"/>
            <a:r>
              <a:rPr lang="en-US" sz="3200" b="1" dirty="0">
                <a:latin typeface="Constantia" panose="02030602050306030303" pitchFamily="18" charset="0"/>
              </a:rPr>
              <a:t>Few representative ontologies in the healthcare domain </a:t>
            </a:r>
            <a:endParaRPr lang="en-IN" sz="3200" b="1" dirty="0">
              <a:latin typeface="Constantia" panose="02030602050306030303" pitchFamily="18" charset="0"/>
            </a:endParaRPr>
          </a:p>
        </p:txBody>
      </p:sp>
    </p:spTree>
    <p:extLst>
      <p:ext uri="{BB962C8B-B14F-4D97-AF65-F5344CB8AC3E}">
        <p14:creationId xmlns:p14="http://schemas.microsoft.com/office/powerpoint/2010/main" val="30953220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114148D4-B4A1-75B7-9912-4C8BEA5325DA}"/>
              </a:ext>
            </a:extLst>
          </p:cNvPr>
          <p:cNvPicPr>
            <a:picLocks noChangeAspect="1"/>
          </p:cNvPicPr>
          <p:nvPr/>
        </p:nvPicPr>
        <p:blipFill>
          <a:blip r:embed="rId2"/>
          <a:stretch>
            <a:fillRect/>
          </a:stretch>
        </p:blipFill>
        <p:spPr>
          <a:xfrm>
            <a:off x="0" y="0"/>
            <a:ext cx="12192000" cy="6857999"/>
          </a:xfrm>
          <a:prstGeom prst="rect">
            <a:avLst/>
          </a:prstGeom>
        </p:spPr>
      </p:pic>
      <p:pic>
        <p:nvPicPr>
          <p:cNvPr id="8" name="Picture 7">
            <a:extLst>
              <a:ext uri="{FF2B5EF4-FFF2-40B4-BE49-F238E27FC236}">
                <a16:creationId xmlns:a16="http://schemas.microsoft.com/office/drawing/2014/main" xmlns="" id="{D8327DF6-FF89-3391-A03D-A4407A3FCDC8}"/>
              </a:ext>
            </a:extLst>
          </p:cNvPr>
          <p:cNvPicPr>
            <a:picLocks noChangeAspect="1"/>
          </p:cNvPicPr>
          <p:nvPr/>
        </p:nvPicPr>
        <p:blipFill>
          <a:blip r:embed="rId3"/>
          <a:stretch>
            <a:fillRect/>
          </a:stretch>
        </p:blipFill>
        <p:spPr>
          <a:xfrm>
            <a:off x="2406897" y="635060"/>
            <a:ext cx="6389162" cy="749873"/>
          </a:xfrm>
          <a:prstGeom prst="rect">
            <a:avLst/>
          </a:prstGeom>
        </p:spPr>
      </p:pic>
      <p:sp>
        <p:nvSpPr>
          <p:cNvPr id="10" name="TextBox 9">
            <a:extLst>
              <a:ext uri="{FF2B5EF4-FFF2-40B4-BE49-F238E27FC236}">
                <a16:creationId xmlns:a16="http://schemas.microsoft.com/office/drawing/2014/main" xmlns="" id="{A0EE14B0-00DB-C8F7-F53F-14F55729EB93}"/>
              </a:ext>
            </a:extLst>
          </p:cNvPr>
          <p:cNvSpPr txBox="1"/>
          <p:nvPr/>
        </p:nvSpPr>
        <p:spPr>
          <a:xfrm>
            <a:off x="522113" y="1749468"/>
            <a:ext cx="11309103" cy="3359061"/>
          </a:xfrm>
          <a:prstGeom prst="rect">
            <a:avLst/>
          </a:prstGeom>
          <a:noFill/>
        </p:spPr>
        <p:txBody>
          <a:bodyPr wrap="square">
            <a:spAutoFit/>
          </a:bodyPr>
          <a:lstStyle/>
          <a:p>
            <a:pPr marL="457200" indent="-457200">
              <a:lnSpc>
                <a:spcPct val="150000"/>
              </a:lnSpc>
              <a:buFont typeface="+mj-lt"/>
              <a:buAutoNum type="arabicPeriod"/>
            </a:pPr>
            <a:r>
              <a:rPr lang="en-US" sz="2400" dirty="0">
                <a:latin typeface="Constantia" panose="02030602050306030303" pitchFamily="18" charset="0"/>
              </a:rPr>
              <a:t>OWL2 has a rich collection of class constructions, it has a restricted collection of property capabilities.</a:t>
            </a:r>
          </a:p>
          <a:p>
            <a:pPr marL="457200" indent="-457200">
              <a:lnSpc>
                <a:spcPct val="150000"/>
              </a:lnSpc>
              <a:buFont typeface="+mj-lt"/>
              <a:buAutoNum type="arabicPeriod"/>
            </a:pPr>
            <a:r>
              <a:rPr lang="en-US" sz="2400" dirty="0">
                <a:latin typeface="Constantia" panose="02030602050306030303" pitchFamily="18" charset="0"/>
              </a:rPr>
              <a:t>The content's accessibility. </a:t>
            </a:r>
          </a:p>
          <a:p>
            <a:pPr marL="457200" indent="-457200">
              <a:lnSpc>
                <a:spcPct val="150000"/>
              </a:lnSpc>
              <a:buFont typeface="+mj-lt"/>
              <a:buAutoNum type="arabicPeriod"/>
            </a:pPr>
            <a:r>
              <a:rPr lang="en-US" sz="2400" dirty="0">
                <a:latin typeface="Constantia" panose="02030602050306030303" pitchFamily="18" charset="0"/>
              </a:rPr>
              <a:t>Another problem occurs from OWL's use of restrictions.</a:t>
            </a:r>
          </a:p>
          <a:p>
            <a:pPr marL="457200" indent="-457200">
              <a:lnSpc>
                <a:spcPct val="150000"/>
              </a:lnSpc>
              <a:buFont typeface="+mj-lt"/>
              <a:buAutoNum type="arabicPeriod"/>
            </a:pPr>
            <a:r>
              <a:rPr lang="en-US" sz="2400" dirty="0">
                <a:latin typeface="Constantia" panose="02030602050306030303" pitchFamily="18" charset="0"/>
              </a:rPr>
              <a:t>It will take a large amount of work to </a:t>
            </a:r>
            <a:r>
              <a:rPr lang="en-US" sz="2400" dirty="0" err="1">
                <a:latin typeface="Constantia" panose="02030602050306030303" pitchFamily="18" charset="0"/>
              </a:rPr>
              <a:t>organise</a:t>
            </a:r>
            <a:r>
              <a:rPr lang="en-US" sz="2400" dirty="0">
                <a:latin typeface="Constantia" panose="02030602050306030303" pitchFamily="18" charset="0"/>
              </a:rPr>
              <a:t> Semantic Web material, store it, and give the tools to discover it. </a:t>
            </a:r>
          </a:p>
        </p:txBody>
      </p:sp>
    </p:spTree>
    <p:extLst>
      <p:ext uri="{BB962C8B-B14F-4D97-AF65-F5344CB8AC3E}">
        <p14:creationId xmlns:p14="http://schemas.microsoft.com/office/powerpoint/2010/main" val="40352924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D870D0AB-54F0-38AF-B362-51ADB0E93A0A}"/>
              </a:ext>
            </a:extLst>
          </p:cNvPr>
          <p:cNvPicPr>
            <a:picLocks noChangeAspect="1"/>
          </p:cNvPicPr>
          <p:nvPr/>
        </p:nvPicPr>
        <p:blipFill>
          <a:blip r:embed="rId2"/>
          <a:stretch>
            <a:fillRect/>
          </a:stretch>
        </p:blipFill>
        <p:spPr>
          <a:xfrm>
            <a:off x="0" y="1"/>
            <a:ext cx="12192000" cy="6857999"/>
          </a:xfrm>
          <a:prstGeom prst="rect">
            <a:avLst/>
          </a:prstGeom>
        </p:spPr>
      </p:pic>
      <p:sp>
        <p:nvSpPr>
          <p:cNvPr id="4" name="TextBox 3">
            <a:extLst>
              <a:ext uri="{FF2B5EF4-FFF2-40B4-BE49-F238E27FC236}">
                <a16:creationId xmlns:a16="http://schemas.microsoft.com/office/drawing/2014/main" xmlns="" id="{1D443FF4-383F-2008-5358-161E46A30E2A}"/>
              </a:ext>
            </a:extLst>
          </p:cNvPr>
          <p:cNvSpPr txBox="1"/>
          <p:nvPr/>
        </p:nvSpPr>
        <p:spPr>
          <a:xfrm>
            <a:off x="790769" y="398496"/>
            <a:ext cx="6172200" cy="646331"/>
          </a:xfrm>
          <a:prstGeom prst="rect">
            <a:avLst/>
          </a:prstGeom>
          <a:noFill/>
        </p:spPr>
        <p:txBody>
          <a:bodyPr wrap="square">
            <a:spAutoFit/>
          </a:bodyPr>
          <a:lstStyle/>
          <a:p>
            <a:r>
              <a:rPr lang="en-IN" sz="3600" u="sng" dirty="0">
                <a:latin typeface="Constantia" panose="02030602050306030303" pitchFamily="18" charset="0"/>
              </a:rPr>
              <a:t>CONCLUSION </a:t>
            </a:r>
          </a:p>
        </p:txBody>
      </p:sp>
      <p:sp>
        <p:nvSpPr>
          <p:cNvPr id="6" name="TextBox 5">
            <a:extLst>
              <a:ext uri="{FF2B5EF4-FFF2-40B4-BE49-F238E27FC236}">
                <a16:creationId xmlns:a16="http://schemas.microsoft.com/office/drawing/2014/main" xmlns="" id="{0831C26B-0451-8E0A-D39F-32C9935B5B3B}"/>
              </a:ext>
            </a:extLst>
          </p:cNvPr>
          <p:cNvSpPr txBox="1"/>
          <p:nvPr/>
        </p:nvSpPr>
        <p:spPr>
          <a:xfrm>
            <a:off x="466530" y="1443322"/>
            <a:ext cx="10077062" cy="4467057"/>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dirty="0">
                <a:latin typeface="Constantia" panose="02030602050306030303" pitchFamily="18" charset="0"/>
              </a:rPr>
              <a:t>The Semantic web has gained popularity as a platform for information integration and analysis in the health domain. </a:t>
            </a:r>
          </a:p>
          <a:p>
            <a:pPr marL="342900" indent="-342900">
              <a:lnSpc>
                <a:spcPct val="150000"/>
              </a:lnSpc>
              <a:buFont typeface="Arial" panose="020B0604020202020204" pitchFamily="34" charset="0"/>
              <a:buChar char="•"/>
            </a:pPr>
            <a:r>
              <a:rPr lang="en-US" sz="2400" dirty="0">
                <a:latin typeface="Constantia" panose="02030602050306030303" pitchFamily="18" charset="0"/>
              </a:rPr>
              <a:t>In the medical science, information sharing is critical since most of the accessible medical data requires a way to be exchanged across several computer systems. </a:t>
            </a:r>
          </a:p>
          <a:p>
            <a:pPr marL="342900" indent="-342900">
              <a:lnSpc>
                <a:spcPct val="150000"/>
              </a:lnSpc>
              <a:buFont typeface="Arial" panose="020B0604020202020204" pitchFamily="34" charset="0"/>
              <a:buChar char="•"/>
            </a:pPr>
            <a:r>
              <a:rPr lang="en-US" sz="2400" dirty="0">
                <a:latin typeface="Constantia" panose="02030602050306030303" pitchFamily="18" charset="0"/>
              </a:rPr>
              <a:t>Ontology-based interoperation is meant for sharing knowledge and transferring information between individuals as well as between applications.</a:t>
            </a:r>
          </a:p>
        </p:txBody>
      </p:sp>
    </p:spTree>
    <p:extLst>
      <p:ext uri="{BB962C8B-B14F-4D97-AF65-F5344CB8AC3E}">
        <p14:creationId xmlns:p14="http://schemas.microsoft.com/office/powerpoint/2010/main" val="3036143792"/>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2.xml><?xml version="1.0" encoding="utf-8"?>
<ds:datastoreItem xmlns:ds="http://schemas.openxmlformats.org/officeDocument/2006/customXml" ds:itemID="{5AF23494-F630-4E01-81EA-AA2F2975971E}">
  <ds:schemaRefs>
    <ds:schemaRef ds:uri="71af3243-3dd4-4a8d-8c0d-dd76da1f02a5"/>
    <ds:schemaRef ds:uri="http://www.w3.org/XML/1998/namespace"/>
    <ds:schemaRef ds:uri="http://schemas.microsoft.com/office/2006/documentManagement/types"/>
    <ds:schemaRef ds:uri="http://purl.org/dc/terms/"/>
    <ds:schemaRef ds:uri="http://purl.org/dc/dcmitype/"/>
    <ds:schemaRef ds:uri="http://schemas.microsoft.com/office/2006/metadata/properties"/>
    <ds:schemaRef ds:uri="http://schemas.openxmlformats.org/package/2006/metadata/core-properties"/>
    <ds:schemaRef ds:uri="16c05727-aa75-4e4a-9b5f-8a80a1165891"/>
    <ds:schemaRef ds:uri="http://schemas.microsoft.com/office/infopath/2007/PartnerControls"/>
    <ds:schemaRef ds:uri="http://purl.org/dc/elements/1.1/"/>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Depth design</Template>
  <TotalTime>74</TotalTime>
  <Words>377</Words>
  <Application>Microsoft Office PowerPoint</Application>
  <PresentationFormat>Widescreen</PresentationFormat>
  <Paragraphs>32</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Constantia</vt:lpstr>
      <vt:lpstr>Corbel</vt:lpstr>
      <vt:lpstr>Times New Roman</vt:lpstr>
      <vt:lpstr>Depth</vt:lpstr>
      <vt:lpstr>Semantic Web in Health Care  </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Semantic Web in Health Care</dc:title>
  <dc:creator>Anand KK</dc:creator>
  <cp:lastModifiedBy>Microsoft account</cp:lastModifiedBy>
  <cp:revision>5</cp:revision>
  <dcterms:created xsi:type="dcterms:W3CDTF">2022-12-26T17:05:09Z</dcterms:created>
  <dcterms:modified xsi:type="dcterms:W3CDTF">2023-11-16T04:24:56Z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